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4" r:id="rId1"/>
  </p:sldMasterIdLst>
  <p:notesMasterIdLst>
    <p:notesMasterId r:id="rId24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6" r:id="rId14"/>
    <p:sldId id="275" r:id="rId15"/>
    <p:sldId id="274" r:id="rId16"/>
    <p:sldId id="267" r:id="rId17"/>
    <p:sldId id="268" r:id="rId18"/>
    <p:sldId id="269" r:id="rId19"/>
    <p:sldId id="270" r:id="rId20"/>
    <p:sldId id="271" r:id="rId21"/>
    <p:sldId id="272" r:id="rId22"/>
    <p:sldId id="277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35D4D-6361-401C-A976-2F6319386FB4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8931C-2EFE-4A62-AB3A-03C29D21C96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38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8931C-2EFE-4A62-AB3A-03C29D21C968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42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95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00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1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80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24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45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50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65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82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8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3D812D5-7076-47E9-85C9-908B74F018D8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FB65766-45D4-449C-A8FF-8004BC10E26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59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51520" y="260648"/>
            <a:ext cx="84969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Projekt </a:t>
            </a:r>
          </a:p>
          <a:p>
            <a:pPr algn="ctr"/>
            <a:r>
              <a:rPr lang="pl-PL" sz="2800" b="1" dirty="0" smtClean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„Praktycznie w Europie +” w Zespole Szkół</a:t>
            </a:r>
          </a:p>
          <a:p>
            <a:pPr algn="ctr"/>
            <a:r>
              <a:rPr lang="pl-PL" sz="2800" b="1" dirty="0" smtClean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Ponadgimnazjalnych</a:t>
            </a:r>
          </a:p>
          <a:p>
            <a:pPr algn="ctr"/>
            <a:r>
              <a:rPr lang="pl-PL" sz="2800" b="1" dirty="0" smtClean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Nr 1 w Łęczycy</a:t>
            </a:r>
          </a:p>
          <a:p>
            <a:pPr algn="ctr"/>
            <a:endParaRPr lang="pl-PL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l-PL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l-PL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l-PL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l-PL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l-PL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Obraz 6" descr="E+_trame_opac60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87824" y="2204864"/>
            <a:ext cx="3240360" cy="93610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12" y="3449702"/>
            <a:ext cx="4404320" cy="2931626"/>
          </a:xfrm>
          <a:prstGeom prst="rect">
            <a:avLst/>
          </a:prstGeom>
        </p:spPr>
      </p:pic>
      <p:pic>
        <p:nvPicPr>
          <p:cNvPr id="3" name="Maroon 5 - Sugar -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4788024" cy="359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16932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11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531" y="1076738"/>
            <a:ext cx="5952661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32048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4" y="3789040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3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4427984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97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flas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5724128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54" y="2348880"/>
            <a:ext cx="5220072" cy="3915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87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flas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404664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852936"/>
            <a:ext cx="4644008" cy="3483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7229">
            <a:off x="4555167" y="1124629"/>
            <a:ext cx="3923928" cy="2942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53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96752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29000"/>
            <a:ext cx="3767693" cy="2825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97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flas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Century Gothic" panose="020B0502020202020204" pitchFamily="34" charset="0"/>
              </a:rPr>
              <a:t>Wycieczka do berlina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3" name="Obraz 2" descr="11073122_800029450046395_428441636591989987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685" y="1988840"/>
            <a:ext cx="6030875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412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entury Gothic" panose="020B0502020202020204" pitchFamily="34" charset="0"/>
              </a:rPr>
              <a:t>Brama brandenbusrka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4" name="Symbol zastępczy zawartości 5" descr="11073400_800029340046406_590990357485968666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916832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484337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entury Gothic" panose="020B0502020202020204" pitchFamily="34" charset="0"/>
              </a:rPr>
              <a:t>Wycieczka do drezna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88687" y="2636912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entury Gothic" panose="020B0502020202020204" pitchFamily="34" charset="0"/>
              </a:rPr>
              <a:t>Drezno</a:t>
            </a:r>
            <a:r>
              <a:rPr lang="pl-PL" sz="2400" dirty="0">
                <a:latin typeface="Century Gothic" panose="020B0502020202020204" pitchFamily="34" charset="0"/>
              </a:rPr>
              <a:t>– miasto we wschodnich Niemczech, na Pogórzu Zachodniosudeckim, położone nad Łabą, stolica kraju związkowego Saksonia. Aglomeracja drezdeńska liczy ok. 1,036 mln mieszkańców (2004).</a:t>
            </a:r>
          </a:p>
        </p:txBody>
      </p:sp>
    </p:spTree>
    <p:extLst>
      <p:ext uri="{BB962C8B-B14F-4D97-AF65-F5344CB8AC3E}">
        <p14:creationId xmlns:p14="http://schemas.microsoft.com/office/powerpoint/2010/main" val="1851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111\Desktop\10355805_798072623575411_269175366316366329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505895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111\Desktop\dresno\SAM_0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88840"/>
            <a:ext cx="400052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80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212976"/>
            <a:ext cx="8229600" cy="864096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sz="48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Informacje </a:t>
            </a:r>
            <a:br>
              <a:rPr lang="pl-PL" sz="48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</a:br>
            <a:r>
              <a:rPr lang="pl-PL" sz="48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na temat projektu</a:t>
            </a:r>
            <a:endParaRPr lang="pl-PL" sz="4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az 2" descr="E+_trame_opac60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62164" y="908720"/>
            <a:ext cx="3240360" cy="936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11\Desktop\dresno\SAM_0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506" y="429877"/>
            <a:ext cx="3853401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111\Desktop\dresno\SAM_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548680"/>
            <a:ext cx="4162076" cy="3121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Users\111\Desktop\dresno\SAM_0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52" y="3284984"/>
            <a:ext cx="4261352" cy="3196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C:\Users\111\Desktop\dresno\SAM_02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0153" y="3670237"/>
            <a:ext cx="3397256" cy="2547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15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01794" y="260648"/>
            <a:ext cx="7614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latin typeface="Century Gothic" panose="020B0502020202020204" pitchFamily="34" charset="0"/>
              </a:rPr>
              <a:t> Pomnik</a:t>
            </a:r>
            <a:r>
              <a:rPr lang="pl-PL" sz="4000" dirty="0">
                <a:latin typeface="Century Gothic" panose="020B0502020202020204" pitchFamily="34" charset="0"/>
              </a:rPr>
              <a:t> </a:t>
            </a:r>
            <a:r>
              <a:rPr lang="pl-PL" sz="4000" b="1" dirty="0">
                <a:latin typeface="Century Gothic" panose="020B0502020202020204" pitchFamily="34" charset="0"/>
              </a:rPr>
              <a:t>Augusta II </a:t>
            </a:r>
            <a:r>
              <a:rPr lang="pl-PL" sz="4000" b="1" dirty="0" smtClean="0">
                <a:latin typeface="Century Gothic" panose="020B0502020202020204" pitchFamily="34" charset="0"/>
              </a:rPr>
              <a:t>Mocnego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67543" y="1340768"/>
            <a:ext cx="82830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Century Gothic" panose="020B0502020202020204" pitchFamily="34" charset="0"/>
              </a:rPr>
              <a:t>August II Mocny</a:t>
            </a:r>
            <a:r>
              <a:rPr lang="pl-PL" sz="1600" dirty="0">
                <a:latin typeface="Century Gothic" panose="020B0502020202020204" pitchFamily="34" charset="0"/>
              </a:rPr>
              <a:t>, niem. </a:t>
            </a:r>
            <a:r>
              <a:rPr lang="pl-PL" sz="1600" i="1" dirty="0">
                <a:latin typeface="Century Gothic" panose="020B0502020202020204" pitchFamily="34" charset="0"/>
              </a:rPr>
              <a:t>August II der Starke</a:t>
            </a:r>
            <a:r>
              <a:rPr lang="pl-PL" sz="1600" dirty="0">
                <a:latin typeface="Century Gothic" panose="020B0502020202020204" pitchFamily="34" charset="0"/>
              </a:rPr>
              <a:t> (ur. 12 maja 1670 w Dreźnie (według kalendarza juliańskiego), zm. 1 lutego 1733 w Warszawie) – król Polski od 1697 roku do 1706 roku oraz od 1709 roku do 1733 roku, elektor Saksonii 1694-1733 jako </a:t>
            </a:r>
            <a:r>
              <a:rPr lang="pl-PL" sz="1600" b="1" dirty="0">
                <a:latin typeface="Century Gothic" panose="020B0502020202020204" pitchFamily="34" charset="0"/>
              </a:rPr>
              <a:t>Fryderyk August I</a:t>
            </a:r>
            <a:r>
              <a:rPr lang="pl-PL" sz="1600" dirty="0">
                <a:latin typeface="Century Gothic" panose="020B0502020202020204" pitchFamily="34" charset="0"/>
              </a:rPr>
              <a:t> (</a:t>
            </a:r>
            <a:r>
              <a:rPr lang="pl-PL" sz="1600" i="1" dirty="0">
                <a:latin typeface="Century Gothic" panose="020B0502020202020204" pitchFamily="34" charset="0"/>
              </a:rPr>
              <a:t>Friedrich August I.</a:t>
            </a:r>
            <a:r>
              <a:rPr lang="pl-PL" sz="1600" dirty="0">
                <a:latin typeface="Century Gothic" panose="020B0502020202020204" pitchFamily="34" charset="0"/>
              </a:rPr>
              <a:t>). Pierwszy władca Polski z dynastii saskiej Wettynów. Jego przydomek jest zazwyczaj wiązany z jego nieprzeciętną siłą.</a:t>
            </a:r>
          </a:p>
        </p:txBody>
      </p:sp>
      <p:pic>
        <p:nvPicPr>
          <p:cNvPr id="5" name="Picture 4" descr="C:\Users\111\Desktop\dresno\SAM_0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829" y="2924944"/>
            <a:ext cx="4680520" cy="3510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1967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 ZA UWAGĘ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323528" y="1628800"/>
            <a:ext cx="8280400" cy="4465637"/>
          </a:xfrm>
        </p:spPr>
        <p:txBody>
          <a:bodyPr>
            <a:normAutofit fontScale="85000" lnSpcReduction="20000"/>
          </a:bodyPr>
          <a:lstStyle/>
          <a:p>
            <a:pPr lvl="0" algn="l">
              <a:buFont typeface="Arial" pitchFamily="34" charset="0"/>
              <a:buChar char="•"/>
            </a:pP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Podniesienie mobilności osób uczących się</a:t>
            </a:r>
          </a:p>
          <a:p>
            <a:pPr lvl="0" algn="l">
              <a:buFont typeface="Arial" pitchFamily="34" charset="0"/>
              <a:buChar char="•"/>
            </a:pP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Realizacja projektu – rok szkolny 2014/2015</a:t>
            </a:r>
          </a:p>
          <a:p>
            <a:pPr lvl="0" algn="l">
              <a:buFont typeface="Arial" pitchFamily="34" charset="0"/>
              <a:buChar char="•"/>
            </a:pP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Liczba osób uczestniczących w projekcie – 56 </a:t>
            </a:r>
          </a:p>
          <a:p>
            <a:pPr lvl="0" algn="l">
              <a:buFont typeface="Arial" pitchFamily="34" charset="0"/>
              <a:buChar char="•"/>
            </a:pP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Realizacja miesięcznych staży w Republice                                       </a:t>
            </a:r>
          </a:p>
          <a:p>
            <a:pPr lvl="0" algn="l"/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Federalnej Niemiec  i Zjednoczonym Królestwie                             </a:t>
            </a:r>
          </a:p>
          <a:p>
            <a:pPr lvl="0" algn="l"/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Wielkiej Brytanii i Irlandii Północnej</a:t>
            </a:r>
          </a:p>
          <a:p>
            <a:pPr lvl="0" algn="l">
              <a:buFont typeface="Arial" pitchFamily="34" charset="0"/>
              <a:buChar char="•"/>
            </a:pP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Termin wyjazdu na staż: </a:t>
            </a:r>
          </a:p>
          <a:p>
            <a:pPr lvl="0" algn="l"/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klasy IV: 02.11.2014-29.11.2014                                              </a:t>
            </a:r>
          </a:p>
          <a:p>
            <a:pPr lvl="0" algn="l"/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klasy III: 01.03.2015 – 28.03.2015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323528" y="620688"/>
            <a:ext cx="7772400" cy="6477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latin typeface="Century Gothic" panose="020B0502020202020204" pitchFamily="34" charset="0"/>
              </a:rPr>
              <a:t>Podstawowe informacje</a:t>
            </a:r>
            <a:endParaRPr lang="pl-PL" sz="3600" b="1" dirty="0">
              <a:latin typeface="Century Gothic" panose="020B0502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323528" y="1700808"/>
            <a:ext cx="8353425" cy="4824412"/>
          </a:xfrm>
        </p:spPr>
        <p:txBody>
          <a:bodyPr>
            <a:normAutofit/>
          </a:bodyPr>
          <a:lstStyle/>
          <a:p>
            <a:pPr lvl="0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Republika Federalna Niemiec – 44 osób</a:t>
            </a:r>
          </a:p>
          <a:p>
            <a:pPr lvl="1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technik hotelarstwa</a:t>
            </a:r>
          </a:p>
          <a:p>
            <a:pPr lvl="1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technik żywienia i usług gastronomicznych </a:t>
            </a:r>
          </a:p>
          <a:p>
            <a:pPr lvl="1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technik pojazdów samochodowych</a:t>
            </a:r>
          </a:p>
          <a:p>
            <a:pPr lvl="1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    klasy IV:</a:t>
            </a:r>
          </a:p>
          <a:p>
            <a:pPr lvl="1" algn="just"/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echnik budownictwa</a:t>
            </a:r>
          </a:p>
          <a:p>
            <a:pPr lvl="1" algn="just"/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echnik organizacji i usług gastronomicznych</a:t>
            </a:r>
          </a:p>
          <a:p>
            <a:pPr lvl="1" algn="just"/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echnik kucharz</a:t>
            </a:r>
          </a:p>
          <a:p>
            <a:pPr lvl="0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Zjednoczone Królestwo Wielkiej Brytanii i Irlandii Północnej – 12 osób</a:t>
            </a:r>
          </a:p>
          <a:p>
            <a:pPr lvl="1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technik hotelarstwa</a:t>
            </a:r>
          </a:p>
          <a:p>
            <a:pPr lvl="1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technik żywności i usług gastronomicznych </a:t>
            </a:r>
          </a:p>
          <a:p>
            <a:pPr lvl="1" algn="just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technik pojazdów samochodowych</a:t>
            </a:r>
            <a:endParaRPr lang="pl-PL" sz="2000" dirty="0" smtClean="0">
              <a:latin typeface="Century Gothic" panose="020B0502020202020204" pitchFamily="34" charset="0"/>
            </a:endParaRP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323528" y="548680"/>
            <a:ext cx="8353425" cy="792163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Century Gothic" panose="020B0502020202020204" pitchFamily="34" charset="0"/>
              </a:rPr>
              <a:t>W projekcie brały udział zawody</a:t>
            </a:r>
            <a:endParaRPr lang="pl-PL" b="1" dirty="0">
              <a:latin typeface="Century Gothic" panose="020B0502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349500"/>
            <a:ext cx="9144000" cy="1584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sz="4800" b="1" dirty="0" smtClean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PRZYGOTOWANIE PRZED WYJAZDEM</a:t>
            </a:r>
            <a:endParaRPr lang="pl-PL" sz="4800" b="1" dirty="0">
              <a:latin typeface="Century Gothic" panose="020B0502020202020204" pitchFamily="34" charset="0"/>
            </a:endParaRPr>
          </a:p>
        </p:txBody>
      </p:sp>
      <p:pic>
        <p:nvPicPr>
          <p:cNvPr id="3" name="Obraz 2" descr="E+_trame_opac60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15816" y="908720"/>
            <a:ext cx="3240360" cy="936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251520" y="2060848"/>
            <a:ext cx="8353425" cy="4176713"/>
          </a:xfrm>
        </p:spPr>
        <p:txBody>
          <a:bodyPr>
            <a:normAutofit/>
          </a:bodyPr>
          <a:lstStyle/>
          <a:p>
            <a:pPr lvl="0" algn="l"/>
            <a:r>
              <a:rPr lang="pl-PL" sz="21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Zajęcia językowe w szkole:</a:t>
            </a:r>
          </a:p>
          <a:p>
            <a:pPr lvl="1" algn="l">
              <a:buFont typeface="Arial" pitchFamily="34" charset="0"/>
              <a:buChar char="•"/>
            </a:pPr>
            <a:r>
              <a:rPr lang="pl-PL" sz="1800" dirty="0" smtClean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zajęcia z języka niemieckiego lub j. angielskiego  - 20   godzin.</a:t>
            </a:r>
          </a:p>
          <a:p>
            <a:pPr lvl="0" algn="l"/>
            <a:r>
              <a:rPr lang="pl-PL" sz="21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Przygotowanie do wyjazdu (8 godzin):</a:t>
            </a:r>
          </a:p>
          <a:p>
            <a:pPr lvl="1"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społeczeństwo i historia kraju, do którego wyjadą uczestnicy i </a:t>
            </a:r>
          </a:p>
          <a:p>
            <a:pPr lvl="1" algn="l"/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 uczestniczki, </a:t>
            </a:r>
          </a:p>
          <a:p>
            <a:pPr lvl="1"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zabytki i miejsca godne zobaczenia, </a:t>
            </a:r>
          </a:p>
          <a:p>
            <a:pPr lvl="1"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przygotowanie do radzenia sobie z zaskakującymi sytuacjami </a:t>
            </a:r>
          </a:p>
          <a:p>
            <a:pPr lvl="1" algn="l"/>
            <a:r>
              <a:rPr lang="pl-PL" sz="1800" dirty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wynikającymi z różnic kulturowych,</a:t>
            </a:r>
          </a:p>
          <a:p>
            <a:pPr lvl="1"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przygotowanie do radzenia sobie w trudnych sytuacjach podczas </a:t>
            </a:r>
          </a:p>
          <a:p>
            <a:pPr lvl="1" algn="l"/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 pobytu za granicą, kanonu zachowań i postaw interpersonalnych</a:t>
            </a:r>
          </a:p>
          <a:p>
            <a:pPr lvl="1" algn="l"/>
            <a:r>
              <a:rPr lang="pl-PL" sz="1800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 w pracy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395536" y="476672"/>
            <a:ext cx="8353425" cy="1439863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PRZYGOTOWANIE JĘZYKOWE </a:t>
            </a:r>
            <a:br>
              <a:rPr lang="pl-PL" sz="4000" b="1" dirty="0" smtClean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</a:br>
            <a:r>
              <a:rPr lang="pl-PL" sz="4000" b="1" dirty="0" smtClean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 KULTUROWE</a:t>
            </a:r>
            <a:endParaRPr lang="pl-PL" sz="4000" b="1" dirty="0">
              <a:latin typeface="Century Gothic" panose="020B0502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290054" cy="1499616"/>
          </a:xfrm>
        </p:spPr>
        <p:txBody>
          <a:bodyPr/>
          <a:lstStyle/>
          <a:p>
            <a:r>
              <a:rPr lang="pl-PL" b="1" dirty="0" smtClean="0">
                <a:latin typeface="Century Gothic" panose="020B0502020202020204" pitchFamily="34" charset="0"/>
              </a:rPr>
              <a:t>FOTORELACJA</a:t>
            </a:r>
            <a:endParaRPr lang="pl-PL" b="1" dirty="0"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6872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26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476672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068960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04" y="891287"/>
            <a:ext cx="3744368" cy="2808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96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264">
            <a:off x="3563692" y="2566684"/>
            <a:ext cx="4499992" cy="3374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79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ny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175</TotalTime>
  <Words>338</Words>
  <Application>Microsoft Office PowerPoint</Application>
  <PresentationFormat>Pokaz na ekranie (4:3)</PresentationFormat>
  <Paragraphs>55</Paragraphs>
  <Slides>22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Tw Cen MT</vt:lpstr>
      <vt:lpstr>Tw Cen MT Condensed</vt:lpstr>
      <vt:lpstr>Verdana</vt:lpstr>
      <vt:lpstr>Wingdings 3</vt:lpstr>
      <vt:lpstr>Integralny</vt:lpstr>
      <vt:lpstr>Prezentacja programu PowerPoint</vt:lpstr>
      <vt:lpstr>Informacje  na temat projektu</vt:lpstr>
      <vt:lpstr>Podstawowe informacje</vt:lpstr>
      <vt:lpstr>W projekcie brały udział zawody</vt:lpstr>
      <vt:lpstr>PRZYGOTOWANIE PRZED WYJAZDEM</vt:lpstr>
      <vt:lpstr>PRZYGOTOWANIE JĘZYKOWE  I KULTUROWE</vt:lpstr>
      <vt:lpstr>FOTORELACJA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Wycieczka do berlina</vt:lpstr>
      <vt:lpstr>Brama brandenbusrka</vt:lpstr>
      <vt:lpstr>Wycieczka do drezna</vt:lpstr>
      <vt:lpstr>Prezentacja programu PowerPoint</vt:lpstr>
      <vt:lpstr>Prezentacja programu PowerPoint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ZSP nr1</cp:lastModifiedBy>
  <cp:revision>21</cp:revision>
  <dcterms:created xsi:type="dcterms:W3CDTF">2015-05-18T18:33:07Z</dcterms:created>
  <dcterms:modified xsi:type="dcterms:W3CDTF">2015-05-28T08:24:35Z</dcterms:modified>
</cp:coreProperties>
</file>